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notesMasterIdLst>
    <p:notesMasterId r:id="rId31"/>
  </p:notesMasterIdLst>
  <p:handoutMasterIdLst>
    <p:handoutMasterId r:id="rId32"/>
  </p:handoutMasterIdLst>
  <p:sldIdLst>
    <p:sldId id="256" r:id="rId3"/>
    <p:sldId id="288" r:id="rId4"/>
    <p:sldId id="287" r:id="rId5"/>
    <p:sldId id="289" r:id="rId6"/>
    <p:sldId id="290" r:id="rId7"/>
    <p:sldId id="291" r:id="rId8"/>
    <p:sldId id="292" r:id="rId9"/>
    <p:sldId id="293" r:id="rId10"/>
    <p:sldId id="273" r:id="rId11"/>
    <p:sldId id="275" r:id="rId12"/>
    <p:sldId id="278" r:id="rId13"/>
    <p:sldId id="280" r:id="rId14"/>
    <p:sldId id="276" r:id="rId15"/>
    <p:sldId id="277" r:id="rId16"/>
    <p:sldId id="279" r:id="rId17"/>
    <p:sldId id="285" r:id="rId18"/>
    <p:sldId id="281" r:id="rId19"/>
    <p:sldId id="282" r:id="rId20"/>
    <p:sldId id="272" r:id="rId21"/>
    <p:sldId id="270" r:id="rId22"/>
    <p:sldId id="266" r:id="rId23"/>
    <p:sldId id="269" r:id="rId24"/>
    <p:sldId id="268" r:id="rId25"/>
    <p:sldId id="265" r:id="rId26"/>
    <p:sldId id="271" r:id="rId27"/>
    <p:sldId id="286" r:id="rId28"/>
    <p:sldId id="294" r:id="rId29"/>
    <p:sldId id="264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FAD446-DB86-964E-BA3E-FB5747F835B6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B4B092-0716-2549-9FC3-361DBC42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63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973D10-58F2-264C-B950-00EAA6BA971E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ED7C3A-3A48-564A-AB6C-2BBA3B68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33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96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6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76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16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8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7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96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50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7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31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0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78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1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2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19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52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8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22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5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1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3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86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7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7C3A-3A48-564A-AB6C-2BBA3B686E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3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:Closing_B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429740" y="4215027"/>
            <a:ext cx="8229600" cy="52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Subtitle | Contact Information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981717"/>
            <a:ext cx="8229600" cy="28008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200" cap="none" spc="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0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oon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2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3881395" cy="438887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2"/>
          </p:nvPr>
        </p:nvSpPr>
        <p:spPr>
          <a:xfrm>
            <a:off x="4805405" y="1376921"/>
            <a:ext cx="3881395" cy="438887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48135"/>
            <a:ext cx="6104352" cy="2819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4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3" name="Content Placeholder 8"/>
          <p:cNvSpPr>
            <a:spLocks noGrp="1"/>
          </p:cNvSpPr>
          <p:nvPr>
            <p:ph sz="quarter" idx="11"/>
          </p:nvPr>
        </p:nvSpPr>
        <p:spPr>
          <a:xfrm>
            <a:off x="457201" y="1376921"/>
            <a:ext cx="2432908" cy="43888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2"/>
          </p:nvPr>
        </p:nvSpPr>
        <p:spPr>
          <a:xfrm>
            <a:off x="6253892" y="1376921"/>
            <a:ext cx="2432908" cy="43888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3356919" y="1376921"/>
            <a:ext cx="2432908" cy="43888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48135"/>
            <a:ext cx="6104352" cy="2819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679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3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y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4" name="Content Placeholder 8"/>
          <p:cNvSpPr>
            <a:spLocks noGrp="1"/>
          </p:cNvSpPr>
          <p:nvPr>
            <p:ph sz="quarter" idx="11"/>
          </p:nvPr>
        </p:nvSpPr>
        <p:spPr>
          <a:xfrm>
            <a:off x="457201" y="1376921"/>
            <a:ext cx="2432908" cy="4388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2"/>
          </p:nvPr>
        </p:nvSpPr>
        <p:spPr>
          <a:xfrm>
            <a:off x="6253892" y="1376921"/>
            <a:ext cx="2432908" cy="4388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3356919" y="1376921"/>
            <a:ext cx="2432908" cy="4388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39010" y="6348135"/>
            <a:ext cx="6104352" cy="2819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679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9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oon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2"/>
          </p:nvPr>
        </p:nvSpPr>
        <p:spPr>
          <a:xfrm>
            <a:off x="6253892" y="1376921"/>
            <a:ext cx="2432908" cy="438887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3356919" y="1376921"/>
            <a:ext cx="2432908" cy="438887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376921"/>
            <a:ext cx="2432908" cy="438887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48135"/>
            <a:ext cx="6104352" cy="2819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8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:Closing_B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>
          <a:xfrm>
            <a:off x="457200" y="6348135"/>
            <a:ext cx="4565650" cy="281976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981717"/>
            <a:ext cx="8229600" cy="12131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cap="none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Questions &amp; 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09864"/>
            <a:ext cx="8229600" cy="1490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  <a:lvl3pPr marL="914400" indent="0">
              <a:buNone/>
              <a:defRPr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Acknowledgments or presenter contact information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761404"/>
            <a:ext cx="8229599" cy="435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accent1"/>
                </a:solidFill>
              </a:defRPr>
            </a:lvl1pPr>
            <a:lvl3pPr>
              <a:defRPr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Learn more : </a:t>
            </a:r>
            <a:r>
              <a:rPr lang="en-US" dirty="0" err="1" smtClean="0"/>
              <a:t>sph.umn.edu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0067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oon_Backgrou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BrandElement_Title-Closing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464"/>
            <a:ext cx="9144000" cy="85953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429740" y="4215027"/>
            <a:ext cx="8229600" cy="52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Subtitle | Contact Information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981717"/>
            <a:ext cx="8229600" cy="28008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200" cap="none" spc="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2"/>
          </p:nvPr>
        </p:nvSpPr>
        <p:spPr>
          <a:xfrm>
            <a:off x="457200" y="6489123"/>
            <a:ext cx="4565650" cy="281976"/>
          </a:xfrm>
        </p:spPr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31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ndElement_3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229600" cy="4568052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um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BrandElement_3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229600" cy="4568052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70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Tri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H.IDE.emr.Powerpoint_TemplateExploration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BrandElement_3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229600" cy="4568052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07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ndElement_3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567364"/>
            <a:ext cx="5330824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  <a:lvl3pPr>
              <a:defRPr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Caption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229600" cy="388156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5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229600" cy="438887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48135"/>
            <a:ext cx="6104352" cy="2819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679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46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BrandElement_3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567364"/>
            <a:ext cx="5330824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chemeClr val="tx1"/>
                </a:solidFill>
              </a:defRPr>
            </a:lvl1pPr>
            <a:lvl3pPr>
              <a:defRPr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Caption Text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229600" cy="388156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87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_Tri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ndElement_3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pic>
        <p:nvPicPr>
          <p:cNvPr id="11" name="Picture 10" descr="UPH.IDE.emr.Powerpoint_TemplateExploration-0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567364"/>
            <a:ext cx="5330824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75787D"/>
                </a:solidFill>
              </a:defRPr>
            </a:lvl1pPr>
            <a:lvl3pPr>
              <a:defRPr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Caption Text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229600" cy="38815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99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andElement_3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5323016" cy="4568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12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Colum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PH.IDE.emr.Powerpoint_TemplateExplorati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BrandElement_3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5323016" cy="4568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9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Column_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PH.IDE.emr.Powerpoint_TemplateExploration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BrandElement_3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5323016" cy="4568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29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andElement_3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3881395" cy="4568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2"/>
          </p:nvPr>
        </p:nvSpPr>
        <p:spPr>
          <a:xfrm>
            <a:off x="4805405" y="1376921"/>
            <a:ext cx="3881395" cy="4568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73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BrandElement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3881395" cy="4568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2"/>
          </p:nvPr>
        </p:nvSpPr>
        <p:spPr>
          <a:xfrm>
            <a:off x="4805405" y="1376921"/>
            <a:ext cx="3881395" cy="4568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90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ri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H.IDE.emr.Powerpoint_TemplateExploration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BrandElement_3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3881395" cy="4568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2"/>
          </p:nvPr>
        </p:nvSpPr>
        <p:spPr>
          <a:xfrm>
            <a:off x="4805405" y="1376921"/>
            <a:ext cx="3881395" cy="4568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67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andElement_3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1"/>
          </p:nvPr>
        </p:nvSpPr>
        <p:spPr>
          <a:xfrm>
            <a:off x="457201" y="1376921"/>
            <a:ext cx="2432908" cy="4568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2"/>
          </p:nvPr>
        </p:nvSpPr>
        <p:spPr>
          <a:xfrm>
            <a:off x="6253892" y="1376921"/>
            <a:ext cx="2432908" cy="4568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3356919" y="1376921"/>
            <a:ext cx="2432908" cy="4568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11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BrandElement_3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/>
          </p:nvPr>
        </p:nvSpPr>
        <p:spPr>
          <a:xfrm>
            <a:off x="457201" y="1376921"/>
            <a:ext cx="2432908" cy="4568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2"/>
          </p:nvPr>
        </p:nvSpPr>
        <p:spPr>
          <a:xfrm>
            <a:off x="6253892" y="1376921"/>
            <a:ext cx="2432908" cy="4568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3356919" y="1376921"/>
            <a:ext cx="2432908" cy="4568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2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um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4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229600" cy="438252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48135"/>
            <a:ext cx="6104352" cy="2819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679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9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Tri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H.IDE.emr.Powerpoint_TemplateExploration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BrandElement_3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2"/>
            <a:ext cx="9144000" cy="4754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2"/>
          </p:nvPr>
        </p:nvSpPr>
        <p:spPr>
          <a:xfrm>
            <a:off x="6253892" y="1376921"/>
            <a:ext cx="2432908" cy="4568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3356919" y="1376921"/>
            <a:ext cx="2432908" cy="4568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376921"/>
            <a:ext cx="2432908" cy="4568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86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oon_Backgrou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BrandElement_Title-Closing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8464"/>
            <a:ext cx="9144000" cy="859536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>
          <a:xfrm>
            <a:off x="457200" y="6489123"/>
            <a:ext cx="4565650" cy="281976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981717"/>
            <a:ext cx="8229600" cy="12131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cap="none" spc="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Questions &amp; 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09864"/>
            <a:ext cx="8229600" cy="1490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  <a:lvl3pPr marL="914400" indent="0">
              <a:buNone/>
              <a:defRPr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Acknowledgments or presenter contact information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761404"/>
            <a:ext cx="8229599" cy="435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2"/>
                </a:solidFill>
              </a:defRPr>
            </a:lvl1pPr>
            <a:lvl3pPr>
              <a:defRPr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Learn more : </a:t>
            </a:r>
            <a:r>
              <a:rPr lang="en-US" dirty="0" err="1" smtClean="0"/>
              <a:t>sph.umn.edu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11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umn_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oon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229600" cy="4388879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48135"/>
            <a:ext cx="6104352" cy="2819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1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567364"/>
            <a:ext cx="5330824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  <a:lvl3pPr>
              <a:defRPr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Caption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229600" cy="388156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48135"/>
            <a:ext cx="6104352" cy="2819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679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y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567364"/>
            <a:ext cx="5330824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chemeClr val="tx1"/>
                </a:solidFill>
              </a:defRPr>
            </a:lvl1pPr>
            <a:lvl3pPr>
              <a:defRPr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Caption Text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229600" cy="388156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48135"/>
            <a:ext cx="6104352" cy="2819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679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0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_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oon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567364"/>
            <a:ext cx="5330824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FFFFFF"/>
                </a:solidFill>
              </a:defRPr>
            </a:lvl1pPr>
            <a:lvl3pPr>
              <a:defRPr baseline="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Caption Text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229600" cy="3881565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48135"/>
            <a:ext cx="6104352" cy="2819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6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4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3881395" cy="43825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2"/>
          </p:nvPr>
        </p:nvSpPr>
        <p:spPr>
          <a:xfrm>
            <a:off x="4805405" y="1376921"/>
            <a:ext cx="3881395" cy="43825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48135"/>
            <a:ext cx="6104352" cy="2819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679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9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y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2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3881395" cy="4388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2"/>
          </p:nvPr>
        </p:nvSpPr>
        <p:spPr>
          <a:xfrm>
            <a:off x="4805405" y="1376921"/>
            <a:ext cx="3881395" cy="4388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48135"/>
            <a:ext cx="6104352" cy="2819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679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7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6921"/>
            <a:ext cx="8229600" cy="4571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8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1" i="0" kern="1200" cap="none" spc="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768"/>
        </a:spcBef>
        <a:buClr>
          <a:schemeClr val="tx2"/>
        </a:buClr>
        <a:buFont typeface="Arial"/>
        <a:buChar char="•"/>
        <a:defRPr sz="2600" b="0" i="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800100" indent="-342900" algn="l" defTabSz="457200" rtl="0" eaLnBrk="1" latinLnBrk="0" hangingPunct="1">
        <a:spcBef>
          <a:spcPts val="672"/>
        </a:spcBef>
        <a:buClr>
          <a:schemeClr val="tx2"/>
        </a:buClr>
        <a:buFont typeface="Lucida Grande"/>
        <a:buChar char="-"/>
        <a:defRPr sz="2400" b="0" i="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576"/>
        </a:spcBef>
        <a:buClr>
          <a:schemeClr val="tx2"/>
        </a:buClr>
        <a:buFont typeface="Arial"/>
        <a:buChar char="•"/>
        <a:defRPr sz="2200" b="0" i="0" kern="1200">
          <a:solidFill>
            <a:srgbClr val="000000"/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Char char="-"/>
        <a:defRPr sz="2000" b="0" i="0" kern="1200">
          <a:solidFill>
            <a:srgbClr val="000000"/>
          </a:solidFill>
          <a:latin typeface="Arial"/>
          <a:ea typeface="+mn-ea"/>
          <a:cs typeface="Arial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9123"/>
            <a:ext cx="6104352" cy="2819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6921"/>
            <a:ext cx="8229600" cy="4571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6938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9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1" i="0" kern="1200" cap="none" spc="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768"/>
        </a:spcBef>
        <a:buClr>
          <a:schemeClr val="tx2"/>
        </a:buClr>
        <a:buFont typeface="Arial"/>
        <a:buChar char="•"/>
        <a:defRPr sz="2600" b="0" i="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800100" indent="-342900" algn="l" defTabSz="457200" rtl="0" eaLnBrk="1" latinLnBrk="0" hangingPunct="1">
        <a:spcBef>
          <a:spcPts val="672"/>
        </a:spcBef>
        <a:buClr>
          <a:schemeClr val="tx2"/>
        </a:buClr>
        <a:buFont typeface="Lucida Grande"/>
        <a:buChar char="-"/>
        <a:defRPr sz="2400" b="0" i="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576"/>
        </a:spcBef>
        <a:buClr>
          <a:schemeClr val="tx2"/>
        </a:buClr>
        <a:buFont typeface="Arial"/>
        <a:buChar char="•"/>
        <a:defRPr sz="2200" b="0" i="0" kern="1200">
          <a:solidFill>
            <a:srgbClr val="000000"/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Char char="-"/>
        <a:defRPr sz="2000" b="0" i="0" kern="1200">
          <a:solidFill>
            <a:srgbClr val="000000"/>
          </a:solidFill>
          <a:latin typeface="Arial"/>
          <a:ea typeface="+mn-ea"/>
          <a:cs typeface="Arial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ap@umn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ocr.umn.edu/" TargetMode="External"/><Relationship Id="rId3" Type="http://schemas.openxmlformats.org/officeDocument/2006/relationships/hyperlink" Target="https://intranet.sph.umn.edu/" TargetMode="External"/><Relationship Id="rId7" Type="http://schemas.openxmlformats.org/officeDocument/2006/relationships/hyperlink" Target="https://humanresources.umn.edu/benefits/employee-assistanc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versity.umn.edu/disability/employeeservices" TargetMode="External"/><Relationship Id="rId5" Type="http://schemas.openxmlformats.org/officeDocument/2006/relationships/hyperlink" Target="https://humanresources.umn.edu/union-relations/contracts" TargetMode="External"/><Relationship Id="rId4" Type="http://schemas.openxmlformats.org/officeDocument/2006/relationships/hyperlink" Target="https://policy.umn.edu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29740" y="4215027"/>
            <a:ext cx="8229600" cy="1952508"/>
          </a:xfrm>
        </p:spPr>
        <p:txBody>
          <a:bodyPr>
            <a:normAutofit/>
          </a:bodyPr>
          <a:lstStyle/>
          <a:p>
            <a:r>
              <a:rPr lang="en-US" dirty="0" smtClean="0"/>
              <a:t>Supervisory Excellence Program | SPH Human Resources</a:t>
            </a:r>
          </a:p>
          <a:p>
            <a:endParaRPr lang="en-US" dirty="0"/>
          </a:p>
          <a:p>
            <a:r>
              <a:rPr lang="en-US" dirty="0" smtClean="0"/>
              <a:t>February 2019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74441"/>
            <a:ext cx="8229600" cy="30081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SPH Supervisory Excellence: Program Introduction and Some Fundamentals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108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don’t worry, you have an HR team and many University resources.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pic>
        <p:nvPicPr>
          <p:cNvPr id="5" name="Content Placeholder 4" descr="A Journey Toward Education: 10 Ways for Teachers to get ...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94" y="1595534"/>
            <a:ext cx="3892879" cy="4541693"/>
          </a:xfrm>
        </p:spPr>
      </p:pic>
    </p:spTree>
    <p:extLst>
      <p:ext uri="{BB962C8B-B14F-4D97-AF65-F5344CB8AC3E}">
        <p14:creationId xmlns:p14="http://schemas.microsoft.com/office/powerpoint/2010/main" val="29238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as State Highway Spur 527 - Wikipedia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87" y="1587800"/>
            <a:ext cx="6037195" cy="431955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Rules of the Road: Three Guiding Principles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2024743"/>
            <a:ext cx="8229600" cy="37410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rules at the University apply to everyone, but sometimes there are different rules for different people.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Which rules apply to everyone?</a:t>
            </a:r>
          </a:p>
          <a:p>
            <a:endParaRPr lang="en-US" dirty="0" smtClean="0"/>
          </a:p>
          <a:p>
            <a:r>
              <a:rPr lang="en-US" dirty="0" smtClean="0"/>
              <a:t>Which rules are different for different employees?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3167"/>
            <a:ext cx="8229600" cy="1487599"/>
          </a:xfrm>
        </p:spPr>
        <p:txBody>
          <a:bodyPr>
            <a:normAutofit/>
          </a:bodyPr>
          <a:lstStyle/>
          <a:p>
            <a:r>
              <a:rPr lang="en-US" dirty="0" smtClean="0"/>
              <a:t>Principle 1: Know the pertinent rules.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42188"/>
            <a:ext cx="8229600" cy="4123612"/>
          </a:xfrm>
        </p:spPr>
        <p:txBody>
          <a:bodyPr/>
          <a:lstStyle/>
          <a:p>
            <a:r>
              <a:rPr lang="en-US" dirty="0" smtClean="0"/>
              <a:t>Faculty member</a:t>
            </a:r>
          </a:p>
          <a:p>
            <a:r>
              <a:rPr lang="en-US" dirty="0" smtClean="0"/>
              <a:t>P&amp;A staff member</a:t>
            </a:r>
          </a:p>
          <a:p>
            <a:r>
              <a:rPr lang="en-US" dirty="0" smtClean="0"/>
              <a:t>Civil Service staff member</a:t>
            </a:r>
          </a:p>
          <a:p>
            <a:r>
              <a:rPr lang="en-US" dirty="0" smtClean="0"/>
              <a:t>Labor-Represented staff member</a:t>
            </a:r>
          </a:p>
          <a:p>
            <a:r>
              <a:rPr lang="en-US" dirty="0" smtClean="0"/>
              <a:t>Student employee</a:t>
            </a:r>
          </a:p>
          <a:p>
            <a:r>
              <a:rPr lang="en-US" dirty="0" smtClean="0"/>
              <a:t>Graduate assistant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pertinent rules governing  these types of employees?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707502"/>
            <a:ext cx="8229600" cy="40582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differences between public and private employment.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What does this mean – </a:t>
            </a:r>
            <a:r>
              <a:rPr lang="en-US" i="1" dirty="0" smtClean="0"/>
              <a:t>perception wise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does this mean – </a:t>
            </a:r>
            <a:r>
              <a:rPr lang="en-US" i="1" dirty="0" smtClean="0"/>
              <a:t>in reality</a:t>
            </a:r>
            <a:r>
              <a:rPr lang="en-US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3167"/>
            <a:ext cx="8229600" cy="1133037"/>
          </a:xfrm>
        </p:spPr>
        <p:txBody>
          <a:bodyPr>
            <a:normAutofit/>
          </a:bodyPr>
          <a:lstStyle/>
          <a:p>
            <a:r>
              <a:rPr lang="en-US" dirty="0" smtClean="0"/>
              <a:t>Principle 2: Ensure fair treatment.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376921"/>
            <a:ext cx="8145624" cy="4388879"/>
          </a:xfrm>
        </p:spPr>
        <p:txBody>
          <a:bodyPr/>
          <a:lstStyle/>
          <a:p>
            <a:r>
              <a:rPr lang="en-US" dirty="0" smtClean="0"/>
              <a:t>A public employee is owed due process before being deprived of their employment (or having employment terms impacted).</a:t>
            </a:r>
          </a:p>
          <a:p>
            <a:endParaRPr lang="en-US" dirty="0" smtClean="0"/>
          </a:p>
          <a:p>
            <a:r>
              <a:rPr lang="en-US" dirty="0" smtClean="0"/>
              <a:t>The process that is due is the process outlined in the policy, rules, or contract governing the terms and conditions of that particular individual’s employment.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Process in a Nutshell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586204"/>
            <a:ext cx="8229600" cy="4179597"/>
          </a:xfrm>
        </p:spPr>
        <p:txBody>
          <a:bodyPr/>
          <a:lstStyle/>
          <a:p>
            <a:r>
              <a:rPr lang="en-US" dirty="0" smtClean="0"/>
              <a:t>Follow the </a:t>
            </a:r>
            <a:r>
              <a:rPr lang="en-US" b="1" dirty="0" smtClean="0"/>
              <a:t>Golden Rule </a:t>
            </a:r>
            <a:r>
              <a:rPr lang="en-US" dirty="0" smtClean="0"/>
              <a:t>and treat others as you would wish to be treated.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Recognize the influence you have as a supervisor in setting the culture for your work group.</a:t>
            </a:r>
          </a:p>
          <a:p>
            <a:pPr lvl="1"/>
            <a:r>
              <a:rPr lang="en-US" dirty="0" smtClean="0"/>
              <a:t>How you govern yourself.</a:t>
            </a:r>
          </a:p>
          <a:p>
            <a:pPr lvl="1"/>
            <a:r>
              <a:rPr lang="en-US" dirty="0" smtClean="0"/>
              <a:t>How you govern the environment and issues on your team.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3167"/>
            <a:ext cx="8229600" cy="1133037"/>
          </a:xfrm>
        </p:spPr>
        <p:txBody>
          <a:bodyPr>
            <a:normAutofit/>
          </a:bodyPr>
          <a:lstStyle/>
          <a:p>
            <a:r>
              <a:rPr lang="en-US" dirty="0" smtClean="0"/>
              <a:t>Principle 3: Be fair.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287625"/>
            <a:ext cx="8229600" cy="4478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Be Fair and Respectful to Others. </a:t>
            </a:r>
            <a:r>
              <a:rPr lang="en-US" dirty="0" smtClean="0"/>
              <a:t>The University is committed to tolerance, diversity, and respect for differences. When dealing with others, community members are expected to:</a:t>
            </a:r>
          </a:p>
          <a:p>
            <a:r>
              <a:rPr lang="en-US" dirty="0"/>
              <a:t>b</a:t>
            </a:r>
            <a:r>
              <a:rPr lang="en-US" dirty="0" smtClean="0"/>
              <a:t>e respectful, fair, and civil;</a:t>
            </a:r>
          </a:p>
          <a:p>
            <a:r>
              <a:rPr lang="en-US" dirty="0"/>
              <a:t>s</a:t>
            </a:r>
            <a:r>
              <a:rPr lang="en-US" dirty="0" smtClean="0"/>
              <a:t>peak candidly and truthfully;</a:t>
            </a:r>
          </a:p>
          <a:p>
            <a:r>
              <a:rPr lang="en-US" dirty="0"/>
              <a:t>a</a:t>
            </a:r>
            <a:r>
              <a:rPr lang="en-US" dirty="0" smtClean="0"/>
              <a:t>void all forms of harassment, illegal discrimination, threats, or violence;</a:t>
            </a:r>
          </a:p>
          <a:p>
            <a:r>
              <a:rPr lang="en-US" dirty="0" smtClean="0"/>
              <a:t>provide </a:t>
            </a:r>
            <a:r>
              <a:rPr lang="en-US" dirty="0"/>
              <a:t>equal access to programs, facilities, and employment; and</a:t>
            </a:r>
          </a:p>
          <a:p>
            <a:r>
              <a:rPr lang="en-US" dirty="0"/>
              <a:t>promote conflict resolution.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222309"/>
            <a:ext cx="8229600" cy="4543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Manage </a:t>
            </a:r>
            <a:r>
              <a:rPr lang="en-US" sz="2000" b="1" dirty="0"/>
              <a:t>Responsibly. </a:t>
            </a:r>
            <a:r>
              <a:rPr lang="en-US" sz="2000" dirty="0"/>
              <a:t>The University entrusts community members who supervise </a:t>
            </a:r>
            <a:r>
              <a:rPr lang="en-US" sz="2000" dirty="0" smtClean="0"/>
              <a:t>. . . </a:t>
            </a:r>
            <a:r>
              <a:rPr lang="en-US" sz="2000" dirty="0"/>
              <a:t>with significant responsibility. Managers, </a:t>
            </a:r>
            <a:r>
              <a:rPr lang="en-US" sz="2000" dirty="0" smtClean="0"/>
              <a:t>supervisors . . . </a:t>
            </a:r>
            <a:r>
              <a:rPr lang="en-US" sz="2000" dirty="0"/>
              <a:t>are expected to</a:t>
            </a:r>
            <a:r>
              <a:rPr lang="en-US" sz="2000" dirty="0" smtClean="0"/>
              <a:t>:</a:t>
            </a:r>
          </a:p>
          <a:p>
            <a:r>
              <a:rPr lang="en-US" sz="2000" dirty="0"/>
              <a:t>ensure access to and delivery of proper training and guidance on applicable workplace </a:t>
            </a:r>
            <a:r>
              <a:rPr lang="en-US" sz="2000" dirty="0" smtClean="0"/>
              <a:t>. . . </a:t>
            </a:r>
            <a:r>
              <a:rPr lang="en-US" sz="2000" dirty="0"/>
              <a:t>rules, policies, and procedures, including this Code;</a:t>
            </a:r>
          </a:p>
          <a:p>
            <a:r>
              <a:rPr lang="en-US" sz="2000" dirty="0"/>
              <a:t>ensure compliance with applicable laws, policies, and workplace rules;</a:t>
            </a:r>
          </a:p>
          <a:p>
            <a:r>
              <a:rPr lang="en-US" sz="2000" dirty="0"/>
              <a:t>review performance conscientiously and </a:t>
            </a:r>
            <a:r>
              <a:rPr lang="en-US" sz="2000" dirty="0" smtClean="0"/>
              <a:t>impartially;</a:t>
            </a:r>
          </a:p>
          <a:p>
            <a:r>
              <a:rPr lang="en-US" sz="2000" dirty="0" smtClean="0"/>
              <a:t>foster </a:t>
            </a:r>
            <a:r>
              <a:rPr lang="en-US" sz="2000" dirty="0"/>
              <a:t>intellectual growth and professional development; and</a:t>
            </a:r>
          </a:p>
          <a:p>
            <a:r>
              <a:rPr lang="en-US" sz="2000" dirty="0" smtClean="0"/>
              <a:t>promote a healthy</a:t>
            </a:r>
            <a:r>
              <a:rPr lang="en-US" sz="2000" dirty="0"/>
              <a:t>, innovative, and productive atmosphere that encourages dialogue and </a:t>
            </a:r>
            <a:r>
              <a:rPr lang="en-US" sz="2000" dirty="0" smtClean="0"/>
              <a:t>is responsive </a:t>
            </a:r>
            <a:r>
              <a:rPr lang="en-US" sz="2000" dirty="0"/>
              <a:t>to concerns.</a:t>
            </a:r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pic>
        <p:nvPicPr>
          <p:cNvPr id="2" name="Picture 1" descr="El que sabe, sabe. Y el que no, es jefe. (por: Antoni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39" y="1212980"/>
            <a:ext cx="5708306" cy="43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What is the SPH Supervisory Excellence program?</a:t>
            </a:r>
          </a:p>
          <a:p>
            <a:r>
              <a:rPr lang="en-US" dirty="0"/>
              <a:t>Some Fundamentals of Being a Supervisor at the University of Minnesota</a:t>
            </a:r>
          </a:p>
          <a:p>
            <a:pPr lvl="1"/>
            <a:r>
              <a:rPr lang="en-US" dirty="0"/>
              <a:t>Knowing the “Rules of the Road”</a:t>
            </a:r>
          </a:p>
          <a:p>
            <a:pPr lvl="1"/>
            <a:r>
              <a:rPr lang="en-US" dirty="0"/>
              <a:t>Spotting Issues</a:t>
            </a:r>
          </a:p>
          <a:p>
            <a:pPr lvl="1"/>
            <a:r>
              <a:rPr lang="en-US" dirty="0"/>
              <a:t>Identifying Resources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Personal issues impacting work</a:t>
            </a:r>
          </a:p>
          <a:p>
            <a:r>
              <a:rPr lang="en-US" dirty="0" smtClean="0"/>
              <a:t>Health issues impacting work</a:t>
            </a:r>
          </a:p>
          <a:p>
            <a:r>
              <a:rPr lang="en-US" dirty="0" smtClean="0"/>
              <a:t>Health issues impacting attendance</a:t>
            </a:r>
          </a:p>
          <a:p>
            <a:r>
              <a:rPr lang="en-US" dirty="0" smtClean="0"/>
              <a:t>Serious conflict between team members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spot these issues?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32857"/>
            <a:ext cx="8229600" cy="45346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Refer</a:t>
            </a:r>
            <a:r>
              <a:rPr lang="en-US" dirty="0" smtClean="0"/>
              <a:t> the employee to the Employee Assistance Program.</a:t>
            </a:r>
          </a:p>
          <a:p>
            <a:r>
              <a:rPr lang="en-US" dirty="0" smtClean="0"/>
              <a:t>Provides </a:t>
            </a:r>
            <a:r>
              <a:rPr lang="en-US" dirty="0"/>
              <a:t>confidential professional consultation and referral services to address any personal or work concern that may be affecting </a:t>
            </a:r>
            <a:r>
              <a:rPr lang="en-US" dirty="0" smtClean="0"/>
              <a:t>wellbeing.</a:t>
            </a:r>
          </a:p>
          <a:p>
            <a:r>
              <a:rPr lang="en-US" dirty="0" smtClean="0"/>
              <a:t>Up </a:t>
            </a:r>
            <a:r>
              <a:rPr lang="en-US" dirty="0"/>
              <a:t>to eight sessions at no cost </a:t>
            </a:r>
            <a:r>
              <a:rPr lang="en-US" dirty="0" smtClean="0"/>
              <a:t>for benefits eligible employees and their dependents.</a:t>
            </a:r>
          </a:p>
          <a:p>
            <a:r>
              <a:rPr lang="en-US" dirty="0" smtClean="0"/>
              <a:t>Reach by phone (888-243-5744) or email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u="sng" dirty="0" smtClean="0">
                <a:hlinkClick r:id="rId3"/>
              </a:rPr>
              <a:t>eap@umn.edu</a:t>
            </a:r>
            <a:r>
              <a:rPr lang="en-US" u="sng" dirty="0" smtClean="0"/>
              <a:t>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When an employee has a personal issue impacting their work.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2295330"/>
            <a:ext cx="8229600" cy="36855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Refer the employee to consult with Sonya Johnson about leave – possibly an </a:t>
            </a:r>
            <a:r>
              <a:rPr lang="en-US" b="1" dirty="0" smtClean="0"/>
              <a:t>FMLA-covered</a:t>
            </a:r>
            <a:r>
              <a:rPr lang="en-US" dirty="0" smtClean="0"/>
              <a:t> </a:t>
            </a:r>
            <a:r>
              <a:rPr lang="en-US" b="1" dirty="0" smtClean="0"/>
              <a:t>leave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Contact SPH HR to initiate </a:t>
            </a:r>
            <a:r>
              <a:rPr lang="en-US" b="1" dirty="0" smtClean="0"/>
              <a:t>FMLA notice and paperwork</a:t>
            </a:r>
            <a:r>
              <a:rPr lang="en-US" dirty="0" smtClean="0"/>
              <a:t> being sent to the employee.</a:t>
            </a:r>
          </a:p>
          <a:p>
            <a:pPr lvl="1"/>
            <a:r>
              <a:rPr lang="en-US" i="1" dirty="0" smtClean="0"/>
              <a:t>If in doubt, hand it out.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When an employee has a personal or family health issue/event impacting attendance.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8229600" cy="41521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Refer</a:t>
            </a:r>
            <a:r>
              <a:rPr lang="en-US" dirty="0" smtClean="0"/>
              <a:t> the employee to contact the Disability Resource Center/</a:t>
            </a:r>
            <a:r>
              <a:rPr lang="en-US" dirty="0" err="1" smtClean="0"/>
              <a:t>Ureturn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Engage in the </a:t>
            </a:r>
            <a:r>
              <a:rPr lang="en-US" b="1" dirty="0" smtClean="0"/>
              <a:t>interactive process </a:t>
            </a:r>
            <a:r>
              <a:rPr lang="en-US" dirty="0" err="1" smtClean="0"/>
              <a:t>UReturn</a:t>
            </a:r>
            <a:r>
              <a:rPr lang="en-US" dirty="0" smtClean="0"/>
              <a:t> facilitates to determine the impact of the employee’s disability on their work and to identify the context in which a barrier is encountered so that a reasonable accommodation may be identified.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 with </a:t>
            </a:r>
            <a:r>
              <a:rPr lang="en-US" dirty="0" err="1" smtClean="0"/>
              <a:t>UReturn</a:t>
            </a:r>
            <a:r>
              <a:rPr lang="en-US" dirty="0" smtClean="0"/>
              <a:t> and the employee to provide any </a:t>
            </a:r>
            <a:r>
              <a:rPr lang="en-US" b="1" dirty="0" smtClean="0"/>
              <a:t>reasonable accommodations.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When an employee has a health </a:t>
            </a:r>
            <a:r>
              <a:rPr lang="en-US" dirty="0"/>
              <a:t>i</a:t>
            </a:r>
            <a:r>
              <a:rPr lang="en-US" dirty="0" smtClean="0"/>
              <a:t>ssue impacting their work.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more than one way to accommodate a situation. A reasonable accommodation in the employment context must not:</a:t>
            </a:r>
          </a:p>
          <a:p>
            <a:pPr lvl="1"/>
            <a:r>
              <a:rPr lang="en-US" dirty="0" smtClean="0"/>
              <a:t>Compromise essential requirements of a job</a:t>
            </a:r>
          </a:p>
          <a:p>
            <a:pPr lvl="1"/>
            <a:r>
              <a:rPr lang="en-US" dirty="0" smtClean="0"/>
              <a:t>Cause undue administrative or financial hardship</a:t>
            </a:r>
          </a:p>
          <a:p>
            <a:pPr lvl="1"/>
            <a:r>
              <a:rPr lang="en-US" dirty="0" smtClean="0"/>
              <a:t>Compromise the safety of the disabled person or others</a:t>
            </a:r>
          </a:p>
          <a:p>
            <a:r>
              <a:rPr lang="en-US" dirty="0" smtClean="0"/>
              <a:t>Accommodations are tailored to an individual and their context, as each situation requires a unique accommodation or set of accommodations.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Reasonable Accommodations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88841"/>
            <a:ext cx="8229600" cy="4292081"/>
          </a:xfrm>
        </p:spPr>
        <p:txBody>
          <a:bodyPr>
            <a:normAutofit/>
          </a:bodyPr>
          <a:lstStyle/>
          <a:p>
            <a:r>
              <a:rPr lang="en-US" b="1" dirty="0" smtClean="0"/>
              <a:t>Contact</a:t>
            </a:r>
            <a:r>
              <a:rPr lang="en-US" dirty="0" smtClean="0"/>
              <a:t> your SPH HR Consultant and brainstorm approaches to address the conflict.</a:t>
            </a:r>
          </a:p>
          <a:p>
            <a:r>
              <a:rPr lang="en-US" dirty="0" smtClean="0"/>
              <a:t>Consider the services of the </a:t>
            </a:r>
            <a:r>
              <a:rPr lang="en-US" b="1" dirty="0" smtClean="0"/>
              <a:t>Conflict Resolution Office</a:t>
            </a:r>
            <a:endParaRPr lang="en-US" dirty="0"/>
          </a:p>
          <a:p>
            <a:pPr lvl="1"/>
            <a:r>
              <a:rPr lang="en-US" dirty="0"/>
              <a:t>Consultations</a:t>
            </a:r>
          </a:p>
          <a:p>
            <a:pPr lvl="1"/>
            <a:r>
              <a:rPr lang="en-US" dirty="0"/>
              <a:t>Facilitated Dialogues</a:t>
            </a:r>
          </a:p>
          <a:p>
            <a:pPr lvl="1"/>
            <a:r>
              <a:rPr lang="en-US" dirty="0"/>
              <a:t>Mediation</a:t>
            </a:r>
          </a:p>
          <a:p>
            <a:pPr lvl="1"/>
            <a:r>
              <a:rPr lang="en-US" dirty="0"/>
              <a:t>Formal Dispute Resolution through a Peer Hearing Process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When there is serious conflict between team members.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464907"/>
            <a:ext cx="8229600" cy="45061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SPH Human Resources team:</a:t>
            </a:r>
          </a:p>
          <a:p>
            <a:pPr lvl="1"/>
            <a:r>
              <a:rPr lang="en-US" dirty="0" smtClean="0">
                <a:hlinkClick r:id="rId3"/>
              </a:rPr>
              <a:t>https://intranet.sph.umn.edu</a:t>
            </a:r>
            <a:endParaRPr lang="en-US" dirty="0" smtClean="0"/>
          </a:p>
          <a:p>
            <a:r>
              <a:rPr lang="en-US" dirty="0" smtClean="0"/>
              <a:t>University policy library</a:t>
            </a:r>
          </a:p>
          <a:p>
            <a:pPr lvl="1"/>
            <a:r>
              <a:rPr lang="en-US" dirty="0">
                <a:hlinkClick r:id="rId4"/>
              </a:rPr>
              <a:t>p</a:t>
            </a:r>
            <a:r>
              <a:rPr lang="en-US" dirty="0" smtClean="0">
                <a:hlinkClick r:id="rId4"/>
              </a:rPr>
              <a:t>olicy.umn.edu</a:t>
            </a:r>
            <a:endParaRPr lang="en-US" dirty="0" smtClean="0"/>
          </a:p>
          <a:p>
            <a:r>
              <a:rPr lang="en-US" dirty="0" smtClean="0"/>
              <a:t>Office of Human Resources governing documents</a:t>
            </a:r>
          </a:p>
          <a:p>
            <a:pPr lvl="1"/>
            <a:r>
              <a:rPr lang="en-US" dirty="0" smtClean="0">
                <a:hlinkClick r:id="rId5"/>
              </a:rPr>
              <a:t>humanresources.umn.edu/union-relations/contracts</a:t>
            </a:r>
            <a:endParaRPr lang="en-US" dirty="0"/>
          </a:p>
          <a:p>
            <a:r>
              <a:rPr lang="en-US" dirty="0" smtClean="0"/>
              <a:t>Disability Resource Center/</a:t>
            </a:r>
            <a:r>
              <a:rPr lang="en-US" dirty="0" err="1" smtClean="0"/>
              <a:t>Ureturn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https://diversity.umn.edu/disability/employeeservices</a:t>
            </a:r>
            <a:endParaRPr lang="en-US" dirty="0" smtClean="0"/>
          </a:p>
          <a:p>
            <a:r>
              <a:rPr lang="en-US" dirty="0" smtClean="0"/>
              <a:t>Employee Assistance Program</a:t>
            </a:r>
          </a:p>
          <a:p>
            <a:pPr lvl="1"/>
            <a:r>
              <a:rPr lang="en-US" dirty="0" smtClean="0">
                <a:hlinkClick r:id="rId7"/>
              </a:rPr>
              <a:t>https://humanresources.umn.edu/benefits/employee-assistance</a:t>
            </a:r>
            <a:endParaRPr lang="en-US" dirty="0" smtClean="0"/>
          </a:p>
          <a:p>
            <a:r>
              <a:rPr lang="en-US" dirty="0" smtClean="0"/>
              <a:t>Office of Conflict Resolution</a:t>
            </a:r>
          </a:p>
          <a:p>
            <a:pPr lvl="1"/>
            <a:r>
              <a:rPr lang="en-US" dirty="0" smtClean="0">
                <a:hlinkClick r:id="rId8"/>
              </a:rPr>
              <a:t>http://ocr.umn.edu/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Supervisors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Qualtrics</a:t>
            </a:r>
            <a:r>
              <a:rPr lang="en-US" dirty="0" smtClean="0"/>
              <a:t> Survey</a:t>
            </a:r>
          </a:p>
          <a:p>
            <a:pPr lvl="1"/>
            <a:r>
              <a:rPr lang="en-US" dirty="0" smtClean="0"/>
              <a:t>Self assessment</a:t>
            </a:r>
          </a:p>
          <a:p>
            <a:pPr lvl="1"/>
            <a:r>
              <a:rPr lang="en-US" dirty="0" smtClean="0"/>
              <a:t>Shaping the program</a:t>
            </a:r>
          </a:p>
          <a:p>
            <a:pPr lvl="1"/>
            <a:endParaRPr lang="en-US" dirty="0"/>
          </a:p>
          <a:p>
            <a:r>
              <a:rPr lang="en-US" dirty="0" smtClean="0"/>
              <a:t>March/April sessions focused on conducting performance evaluations</a:t>
            </a:r>
          </a:p>
          <a:p>
            <a:endParaRPr lang="en-US" dirty="0"/>
          </a:p>
          <a:p>
            <a:r>
              <a:rPr lang="en-US" dirty="0" smtClean="0"/>
              <a:t>Topics of future sessions determined with your help</a:t>
            </a:r>
          </a:p>
          <a:p>
            <a:pPr lvl="1"/>
            <a:r>
              <a:rPr lang="en-US" dirty="0" smtClean="0"/>
              <a:t>Roughly every other month for sessions</a:t>
            </a:r>
          </a:p>
          <a:p>
            <a:pPr lvl="1"/>
            <a:r>
              <a:rPr lang="en-US" dirty="0" smtClean="0"/>
              <a:t>Building informal resources and connections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03938" cy="280987"/>
          </a:xfrm>
        </p:spPr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Questions &amp; Discussion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3536302"/>
            <a:ext cx="8229600" cy="664468"/>
          </a:xfrm>
        </p:spPr>
        <p:txBody>
          <a:bodyPr/>
          <a:lstStyle/>
          <a:p>
            <a:r>
              <a:rPr lang="en-US" dirty="0" smtClean="0"/>
              <a:t>SPH Human Resources Team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Learn more: isph.umn.edu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Supervisory Excellence: Introduction and Fundamentals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045029"/>
            <a:ext cx="5323016" cy="52531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 smtClean="0"/>
              <a:t>To build and support a community of supervisors in SPH committed to developing their supervisory and management skills through:</a:t>
            </a:r>
          </a:p>
          <a:p>
            <a:pPr marL="0" indent="0">
              <a:buNone/>
            </a:pPr>
            <a:endParaRPr lang="en-US" sz="3100" dirty="0" smtClean="0"/>
          </a:p>
          <a:p>
            <a:r>
              <a:rPr lang="en-US" sz="3100" dirty="0" smtClean="0"/>
              <a:t>In-person trainings with opportunities to practice skills</a:t>
            </a:r>
          </a:p>
          <a:p>
            <a:endParaRPr lang="en-US" sz="3100" dirty="0" smtClean="0"/>
          </a:p>
          <a:p>
            <a:r>
              <a:rPr lang="en-US" sz="3100" dirty="0" smtClean="0"/>
              <a:t>Networking with peers</a:t>
            </a:r>
          </a:p>
          <a:p>
            <a:endParaRPr lang="en-US" sz="3100" dirty="0" smtClean="0"/>
          </a:p>
          <a:p>
            <a:r>
              <a:rPr lang="en-US" sz="3100" dirty="0" smtClean="0"/>
              <a:t>Electronic resources</a:t>
            </a:r>
          </a:p>
          <a:p>
            <a:endParaRPr lang="en-US" sz="3100" dirty="0" smtClean="0"/>
          </a:p>
          <a:p>
            <a:r>
              <a:rPr lang="en-US" sz="3100" dirty="0" smtClean="0"/>
              <a:t>Support of individual development plans and goal setting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46449"/>
          </a:xfrm>
        </p:spPr>
        <p:txBody>
          <a:bodyPr/>
          <a:lstStyle/>
          <a:p>
            <a:r>
              <a:rPr lang="en-US" dirty="0" smtClean="0"/>
              <a:t>Supervisory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147019"/>
            <a:ext cx="6522098" cy="479795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We will build </a:t>
            </a:r>
            <a:r>
              <a:rPr lang="en-US" sz="2800" i="1" dirty="0"/>
              <a:t>on the U-wide supervisory development online resources from Leadership and Talent Development.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Other Resources </a:t>
            </a:r>
            <a:endParaRPr lang="en-US" dirty="0"/>
          </a:p>
        </p:txBody>
      </p:sp>
      <p:pic>
        <p:nvPicPr>
          <p:cNvPr id="5" name="Picture 4" descr="ohr website supervisory development.pdf - Adobe Acrobat Pro D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34" y="3311366"/>
            <a:ext cx="4541409" cy="27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726163"/>
            <a:ext cx="5323016" cy="4218810"/>
          </a:xfrm>
        </p:spPr>
        <p:txBody>
          <a:bodyPr>
            <a:normAutofit/>
          </a:bodyPr>
          <a:lstStyle/>
          <a:p>
            <a:r>
              <a:rPr lang="en-US" dirty="0" smtClean="0"/>
              <a:t>Feedback </a:t>
            </a:r>
            <a:r>
              <a:rPr lang="en-US" dirty="0"/>
              <a:t>and Coaching</a:t>
            </a:r>
          </a:p>
          <a:p>
            <a:r>
              <a:rPr lang="en-US" dirty="0" smtClean="0"/>
              <a:t>Managing </a:t>
            </a:r>
            <a:r>
              <a:rPr lang="en-US" dirty="0"/>
              <a:t>and Evaluating Performance</a:t>
            </a:r>
          </a:p>
          <a:p>
            <a:r>
              <a:rPr lang="en-US" dirty="0" smtClean="0"/>
              <a:t>Managing </a:t>
            </a:r>
            <a:r>
              <a:rPr lang="en-US" dirty="0"/>
              <a:t>Conflict</a:t>
            </a:r>
          </a:p>
          <a:p>
            <a:r>
              <a:rPr lang="en-US" dirty="0" smtClean="0"/>
              <a:t>Leading </a:t>
            </a:r>
            <a:r>
              <a:rPr lang="en-US" dirty="0"/>
              <a:t>Teams</a:t>
            </a:r>
          </a:p>
          <a:p>
            <a:r>
              <a:rPr lang="en-US" dirty="0" smtClean="0"/>
              <a:t>Employee </a:t>
            </a:r>
            <a:r>
              <a:rPr lang="en-US" dirty="0"/>
              <a:t>Engagement</a:t>
            </a:r>
          </a:p>
          <a:p>
            <a:r>
              <a:rPr lang="en-US" dirty="0" smtClean="0"/>
              <a:t>Onboarding </a:t>
            </a:r>
            <a:r>
              <a:rPr lang="en-US" dirty="0"/>
              <a:t>New Employees</a:t>
            </a:r>
          </a:p>
          <a:p>
            <a:r>
              <a:rPr lang="en-US" dirty="0" smtClean="0"/>
              <a:t>Selection </a:t>
            </a:r>
            <a:r>
              <a:rPr lang="en-US" dirty="0"/>
              <a:t>and Hiring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3168"/>
            <a:ext cx="8229600" cy="8251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Supervisory Development Program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2052735"/>
            <a:ext cx="8229600" cy="1782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makes a good supervisor?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166327"/>
            <a:ext cx="8229600" cy="31537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What makes you a good supervisor?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What will make you a better supervisor?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410547"/>
            <a:ext cx="8229600" cy="5570375"/>
          </a:xfrm>
        </p:spPr>
        <p:txBody>
          <a:bodyPr>
            <a:noAutofit/>
          </a:bodyPr>
          <a:lstStyle/>
          <a:p>
            <a:r>
              <a:rPr lang="en-US" sz="1600" dirty="0" smtClean="0"/>
              <a:t>Leading </a:t>
            </a:r>
            <a:r>
              <a:rPr lang="en-US" sz="1600" dirty="0"/>
              <a:t>others through change						</a:t>
            </a:r>
          </a:p>
          <a:p>
            <a:r>
              <a:rPr lang="en-US" sz="1600" dirty="0"/>
              <a:t>Providing professional development coaching						</a:t>
            </a:r>
          </a:p>
          <a:p>
            <a:r>
              <a:rPr lang="en-US" sz="1600" dirty="0"/>
              <a:t>Setting quality standards for employee work						</a:t>
            </a:r>
          </a:p>
          <a:p>
            <a:r>
              <a:rPr lang="en-US" sz="1600" dirty="0"/>
              <a:t>Holding employees accountable for their workload						</a:t>
            </a:r>
          </a:p>
          <a:p>
            <a:r>
              <a:rPr lang="en-US" sz="1600" dirty="0"/>
              <a:t>Providing actionable feedback on performance						</a:t>
            </a:r>
          </a:p>
          <a:p>
            <a:r>
              <a:rPr lang="en-US" sz="1600" dirty="0"/>
              <a:t>Recognizing excellent performance						</a:t>
            </a:r>
          </a:p>
          <a:p>
            <a:r>
              <a:rPr lang="en-US" sz="1600" dirty="0"/>
              <a:t>Structuring work plans that allow employees to succeed						</a:t>
            </a:r>
          </a:p>
          <a:p>
            <a:r>
              <a:rPr lang="en-US" sz="1600" dirty="0"/>
              <a:t>Giving timely feedback on performance						</a:t>
            </a:r>
          </a:p>
          <a:p>
            <a:r>
              <a:rPr lang="en-US" sz="1600" dirty="0"/>
              <a:t>Identifying clear team expectations						</a:t>
            </a:r>
          </a:p>
          <a:p>
            <a:r>
              <a:rPr lang="en-US" sz="1600" dirty="0"/>
              <a:t>Managing conflict among team members									</a:t>
            </a:r>
          </a:p>
          <a:p>
            <a:r>
              <a:rPr lang="en-US" sz="1600" dirty="0"/>
              <a:t>Using constructive problem-solving										</a:t>
            </a:r>
          </a:p>
          <a:p>
            <a:r>
              <a:rPr lang="en-US" sz="1600" dirty="0"/>
              <a:t>Balancing workloads across team members						</a:t>
            </a:r>
          </a:p>
          <a:p>
            <a:r>
              <a:rPr lang="en-US" sz="1600" dirty="0"/>
              <a:t>Communicating information clearly and on </a:t>
            </a:r>
            <a:r>
              <a:rPr lang="en-US" sz="1600" dirty="0" smtClean="0"/>
              <a:t>time</a:t>
            </a:r>
            <a:r>
              <a:rPr lang="en-US" sz="1600" dirty="0"/>
              <a:t>							</a:t>
            </a:r>
          </a:p>
          <a:p>
            <a:r>
              <a:rPr lang="en-US" sz="1600" dirty="0"/>
              <a:t>Empowering employees to excel										</a:t>
            </a:r>
          </a:p>
          <a:p>
            <a:r>
              <a:rPr lang="en-US" sz="1600" dirty="0"/>
              <a:t>Welcoming and onboarding new employees						</a:t>
            </a:r>
          </a:p>
          <a:p>
            <a:r>
              <a:rPr lang="en-US" sz="1600" dirty="0"/>
              <a:t>Encouraging and modeling work/life balance						</a:t>
            </a:r>
          </a:p>
          <a:p>
            <a:r>
              <a:rPr lang="en-US" sz="1600" dirty="0"/>
              <a:t>Building team solidarity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eep Calm &amp; Curry On: Well, it just goes to show you, it's ...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3" y="1287624"/>
            <a:ext cx="5767804" cy="46373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being a supervisor.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Supervisory Excellence: Introduction and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h-powerpoint-v4">
  <a:themeElements>
    <a:clrScheme name="SPH_ColorPalette_2">
      <a:dk1>
        <a:srgbClr val="000000"/>
      </a:dk1>
      <a:lt1>
        <a:srgbClr val="FFFFFF"/>
      </a:lt1>
      <a:dk2>
        <a:srgbClr val="7A0019"/>
      </a:dk2>
      <a:lt2>
        <a:srgbClr val="FFCC3F"/>
      </a:lt2>
      <a:accent1>
        <a:srgbClr val="75787B"/>
      </a:accent1>
      <a:accent2>
        <a:srgbClr val="D0D0CE"/>
      </a:accent2>
      <a:accent3>
        <a:srgbClr val="236192"/>
      </a:accent3>
      <a:accent4>
        <a:srgbClr val="E04E39"/>
      </a:accent4>
      <a:accent5>
        <a:srgbClr val="006A52"/>
      </a:accent5>
      <a:accent6>
        <a:srgbClr val="D45D00"/>
      </a:accent6>
      <a:hlink>
        <a:srgbClr val="5BC2FF"/>
      </a:hlink>
      <a:folHlink>
        <a:srgbClr val="A4D65E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PH_Powerpoint_Template_Maroon">
  <a:themeElements>
    <a:clrScheme name="Custom 3">
      <a:dk1>
        <a:srgbClr val="000000"/>
      </a:dk1>
      <a:lt1>
        <a:srgbClr val="FFFFFF"/>
      </a:lt1>
      <a:dk2>
        <a:srgbClr val="7A0019"/>
      </a:dk2>
      <a:lt2>
        <a:srgbClr val="FFCC3F"/>
      </a:lt2>
      <a:accent1>
        <a:srgbClr val="75787B"/>
      </a:accent1>
      <a:accent2>
        <a:srgbClr val="D0D0CE"/>
      </a:accent2>
      <a:accent3>
        <a:srgbClr val="236192"/>
      </a:accent3>
      <a:accent4>
        <a:srgbClr val="E04E39"/>
      </a:accent4>
      <a:accent5>
        <a:srgbClr val="006A52"/>
      </a:accent5>
      <a:accent6>
        <a:srgbClr val="D45D00"/>
      </a:accent6>
      <a:hlink>
        <a:srgbClr val="5BC2FF"/>
      </a:hlink>
      <a:folHlink>
        <a:srgbClr val="A4D65E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sph-powerpoint-v4.potx</Template>
  <TotalTime>1454</TotalTime>
  <Words>1142</Words>
  <Application>Microsoft Office PowerPoint</Application>
  <PresentationFormat>On-screen Show (4:3)</PresentationFormat>
  <Paragraphs>211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Lucida Grande</vt:lpstr>
      <vt:lpstr>Trebuchet MS</vt:lpstr>
      <vt:lpstr>sph-powerpoint-v4</vt:lpstr>
      <vt:lpstr>SPH_Powerpoint_Template_Maroon</vt:lpstr>
      <vt:lpstr>SPH Supervisory Excellence: Program Introduction and Some Fundamentals</vt:lpstr>
      <vt:lpstr>Agenda for Today</vt:lpstr>
      <vt:lpstr>Supervisory Excellence</vt:lpstr>
      <vt:lpstr>Leveraging Other Resources </vt:lpstr>
      <vt:lpstr>Supervisory Development Program Modules</vt:lpstr>
      <vt:lpstr>PowerPoint Presentation</vt:lpstr>
      <vt:lpstr>PowerPoint Presentation</vt:lpstr>
      <vt:lpstr>PowerPoint Presentation</vt:lpstr>
      <vt:lpstr>Welcome to being a supervisor.</vt:lpstr>
      <vt:lpstr>But don’t worry, you have an HR team and many University resources.</vt:lpstr>
      <vt:lpstr>Rules of the Road: Three Guiding Principles</vt:lpstr>
      <vt:lpstr>Principle 1: Know the pertinent rules.</vt:lpstr>
      <vt:lpstr>What are the pertinent rules governing  these types of employees?</vt:lpstr>
      <vt:lpstr>Principle 2: Ensure fair treatment.</vt:lpstr>
      <vt:lpstr>Due Process in a Nutshell</vt:lpstr>
      <vt:lpstr>Principle 3: Be fair.</vt:lpstr>
      <vt:lpstr>Code of Conduct</vt:lpstr>
      <vt:lpstr>Code of Conduct</vt:lpstr>
      <vt:lpstr>PowerPoint Presentation</vt:lpstr>
      <vt:lpstr>Did you spot these issues?</vt:lpstr>
      <vt:lpstr>When an employee has a personal issue impacting their work.</vt:lpstr>
      <vt:lpstr>When an employee has a personal or family health issue/event impacting attendance.</vt:lpstr>
      <vt:lpstr>When an employee has a health issue impacting their work.</vt:lpstr>
      <vt:lpstr>Reasonable Accommodations</vt:lpstr>
      <vt:lpstr>When there is serious conflict between team members.</vt:lpstr>
      <vt:lpstr>Resources for Supervisors</vt:lpstr>
      <vt:lpstr>Next Steps</vt:lpstr>
      <vt:lpstr>Questions &amp; Discussion</vt:lpstr>
    </vt:vector>
  </TitlesOfParts>
  <Company>Capsule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Rotilie</dc:creator>
  <cp:lastModifiedBy>Sonya A Johnson</cp:lastModifiedBy>
  <cp:revision>119</cp:revision>
  <cp:lastPrinted>2019-02-12T17:58:12Z</cp:lastPrinted>
  <dcterms:created xsi:type="dcterms:W3CDTF">2016-11-04T16:45:12Z</dcterms:created>
  <dcterms:modified xsi:type="dcterms:W3CDTF">2019-02-15T13:52:27Z</dcterms:modified>
</cp:coreProperties>
</file>